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6" r:id="rId2"/>
    <p:sldMasterId id="2147483674" r:id="rId3"/>
  </p:sldMasterIdLst>
  <p:notesMasterIdLst>
    <p:notesMasterId r:id="rId14"/>
  </p:notesMasterIdLst>
  <p:handoutMasterIdLst>
    <p:handoutMasterId r:id="rId15"/>
  </p:handoutMasterIdLst>
  <p:sldIdLst>
    <p:sldId id="256" r:id="rId4"/>
    <p:sldId id="295" r:id="rId5"/>
    <p:sldId id="298" r:id="rId6"/>
    <p:sldId id="301" r:id="rId7"/>
    <p:sldId id="302" r:id="rId8"/>
    <p:sldId id="303" r:id="rId9"/>
    <p:sldId id="306" r:id="rId10"/>
    <p:sldId id="307" r:id="rId11"/>
    <p:sldId id="311" r:id="rId12"/>
    <p:sldId id="293" r:id="rId13"/>
  </p:sldIdLst>
  <p:sldSz cx="9144000" cy="6858000" type="screen4x3"/>
  <p:notesSz cx="7077075" cy="85201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  <p15:guide id="3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84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DCF7"/>
    <a:srgbClr val="2F72AD"/>
    <a:srgbClr val="337DBE"/>
    <a:srgbClr val="072C44"/>
    <a:srgbClr val="444648"/>
    <a:srgbClr val="5658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10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1956" y="114"/>
      </p:cViewPr>
      <p:guideLst>
        <p:guide orient="horz" pos="2160"/>
        <p:guide pos="288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-1302" y="-66"/>
      </p:cViewPr>
      <p:guideLst>
        <p:guide orient="horz" pos="2684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AOB lawsuits statewide
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AOB lawsuits
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30-4012-8DF9-7FA1FD0008ED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30-4012-8DF9-7FA1FD0008ED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30-4012-8DF9-7FA1FD0008ED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30-4012-8DF9-7FA1FD0008ED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153,007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F9-472C-8622-196AF112FBF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#,##0_);\(#,##0\)</c:formatCode>
                <c:ptCount val="6"/>
                <c:pt idx="0">
                  <c:v>79320</c:v>
                </c:pt>
                <c:pt idx="1">
                  <c:v>76219</c:v>
                </c:pt>
                <c:pt idx="2">
                  <c:v>82237</c:v>
                </c:pt>
                <c:pt idx="3">
                  <c:v>100063</c:v>
                </c:pt>
                <c:pt idx="4">
                  <c:v>129769</c:v>
                </c:pt>
                <c:pt idx="5">
                  <c:v>153007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30-4012-8DF9-7FA1FD0008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8777472"/>
        <c:axId val="588781080"/>
      </c:barChart>
      <c:catAx>
        <c:axId val="58877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781080"/>
        <c:crosses val="autoZero"/>
        <c:auto val="1"/>
        <c:lblAlgn val="ctr"/>
        <c:lblOffset val="100"/>
        <c:noMultiLvlLbl val="0"/>
      </c:catAx>
      <c:valAx>
        <c:axId val="5887810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AOB lawsuits filed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_)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877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AOB lawsuits</a:t>
            </a:r>
            <a:r>
              <a:rPr lang="en-US" baseline="0" dirty="0"/>
              <a:t> by region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South Florida*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7.0491188601424823E-2"/>
                  <c:y val="-4.96023706027449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7F4-4524-AE04-A00761375B86}"/>
                </c:ext>
              </c:extLst>
            </c:dLbl>
            <c:dLbl>
              <c:idx val="5"/>
              <c:layout>
                <c:manualLayout>
                  <c:x val="5.5968397651080908E-2"/>
                  <c:y val="-2.4801185301372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7F4-4524-AE04-A00761375B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>
                  <c:v>55834</c:v>
                </c:pt>
                <c:pt idx="1">
                  <c:v>51894</c:v>
                </c:pt>
                <c:pt idx="2">
                  <c:v>56915</c:v>
                </c:pt>
                <c:pt idx="3">
                  <c:v>57256</c:v>
                </c:pt>
                <c:pt idx="4">
                  <c:v>65230</c:v>
                </c:pt>
                <c:pt idx="5">
                  <c:v>73320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F4-4524-AE04-A00761375B8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Tampa and I-4 corridor**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2992125984251968E-2"/>
                  <c:y val="-4.96023706027449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7F4-4524-AE04-A00761375B86}"/>
                </c:ext>
              </c:extLst>
            </c:dLbl>
            <c:dLbl>
              <c:idx val="5"/>
              <c:layout>
                <c:manualLayout>
                  <c:x val="5.6992875890513578E-2"/>
                  <c:y val="-2.480118530137293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F4-4524-AE04-A00761375B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Sheet1!$C$2:$C$7</c:f>
              <c:numCache>
                <c:formatCode>#,##0</c:formatCode>
                <c:ptCount val="6"/>
                <c:pt idx="0">
                  <c:v>17409</c:v>
                </c:pt>
                <c:pt idx="1">
                  <c:v>17723</c:v>
                </c:pt>
                <c:pt idx="2">
                  <c:v>17132</c:v>
                </c:pt>
                <c:pt idx="3">
                  <c:v>33461</c:v>
                </c:pt>
                <c:pt idx="4">
                  <c:v>52631</c:v>
                </c:pt>
                <c:pt idx="5">
                  <c:v>63746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F4-4524-AE04-A00761375B8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9992500937382801E-2"/>
                  <c:y val="4.960237060274496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7F4-4524-AE04-A00761375B86}"/>
                </c:ext>
              </c:extLst>
            </c:dLbl>
            <c:dLbl>
              <c:idx val="5"/>
              <c:layout>
                <c:manualLayout>
                  <c:x val="5.6992875890513578E-2"/>
                  <c:y val="-2.480118530137248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7F4-4524-AE04-A00761375B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Sheet1!$D$2:$D$7</c:f>
              <c:numCache>
                <c:formatCode>#,##0</c:formatCode>
                <c:ptCount val="6"/>
                <c:pt idx="0">
                  <c:v>6077</c:v>
                </c:pt>
                <c:pt idx="1">
                  <c:v>6602</c:v>
                </c:pt>
                <c:pt idx="2">
                  <c:v>8190</c:v>
                </c:pt>
                <c:pt idx="3">
                  <c:v>9346</c:v>
                </c:pt>
                <c:pt idx="4">
                  <c:v>11908</c:v>
                </c:pt>
                <c:pt idx="5">
                  <c:v>15941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F4-4524-AE04-A00761375B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10433464"/>
        <c:axId val="510430840"/>
      </c:barChart>
      <c:catAx>
        <c:axId val="510433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430840"/>
        <c:crosses val="autoZero"/>
        <c:auto val="1"/>
        <c:lblAlgn val="ctr"/>
        <c:lblOffset val="100"/>
        <c:noMultiLvlLbl val="0"/>
      </c:catAx>
      <c:valAx>
        <c:axId val="51043084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Total AOB lawsuits filed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0433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Adjustment</a:t>
            </a:r>
            <a:r>
              <a:rPr lang="en-US" baseline="0" dirty="0"/>
              <a:t> expenses </a:t>
            </a:r>
            <a:r>
              <a:rPr lang="en-US" dirty="0"/>
              <a:t>as a percentage of incurred claims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Legal Costs as a Percentage of Incurred Claims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16A-4D10-A0BD-13EE19F4A3A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16A-4D10-A0BD-13EE19F4A3A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16A-4D10-A0BD-13EE19F4A3A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16A-4D10-A0BD-13EE19F4A3A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16A-4D10-A0BD-13EE19F4A3A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16A-4D10-A0BD-13EE19F4A3A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16A-4D10-A0BD-13EE19F4A3A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16A-4D10-A0BD-13EE19F4A3A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16A-4D10-A0BD-13EE19F4A3A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Sheet1!$B$2:$B$13</c:f>
              <c:numCache>
                <c:formatCode>0%</c:formatCode>
                <c:ptCount val="12"/>
                <c:pt idx="0">
                  <c:v>6.1934364410321047E-2</c:v>
                </c:pt>
                <c:pt idx="1">
                  <c:v>5.4368584609863518E-2</c:v>
                </c:pt>
                <c:pt idx="2">
                  <c:v>4.9090201579937799E-2</c:v>
                </c:pt>
                <c:pt idx="3">
                  <c:v>4.9212204390021559E-2</c:v>
                </c:pt>
                <c:pt idx="4">
                  <c:v>7.0652181836494493E-2</c:v>
                </c:pt>
                <c:pt idx="5">
                  <c:v>9.2260436551730357E-2</c:v>
                </c:pt>
                <c:pt idx="6">
                  <c:v>0.11212444551196507</c:v>
                </c:pt>
                <c:pt idx="7">
                  <c:v>0.18106468165749925</c:v>
                </c:pt>
                <c:pt idx="8">
                  <c:v>0.21889623686056273</c:v>
                </c:pt>
                <c:pt idx="9">
                  <c:v>9.5305692487478472E-2</c:v>
                </c:pt>
                <c:pt idx="10">
                  <c:v>9.6566978283036869E-2</c:v>
                </c:pt>
                <c:pt idx="11">
                  <c:v>8.7362895997858472E-2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6A-4D10-A0BD-13EE19F4A3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6573664"/>
        <c:axId val="596570384"/>
      </c:barChart>
      <c:catAx>
        <c:axId val="596573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6570384"/>
        <c:crosses val="autoZero"/>
        <c:auto val="1"/>
        <c:lblAlgn val="ctr"/>
        <c:lblOffset val="100"/>
        <c:noMultiLvlLbl val="0"/>
      </c:catAx>
      <c:valAx>
        <c:axId val="59657038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65736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Number of PIP</a:t>
            </a:r>
            <a:r>
              <a:rPr lang="en-US" baseline="0" dirty="0"/>
              <a:t> AOB Lawsuits Filed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ADA-4C6F-9181-8361DD589F9C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ADA-4C6F-9181-8361DD589F9C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A-4C6F-9181-8361DD589F9C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ADA-4C6F-9181-8361DD589F9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_(* #,##0_);_(* \(#,##0\);_(* "-"??_);_(@_)</c:formatCode>
                <c:ptCount val="6"/>
                <c:pt idx="0">
                  <c:v>71076</c:v>
                </c:pt>
                <c:pt idx="1">
                  <c:v>62612</c:v>
                </c:pt>
                <c:pt idx="2">
                  <c:v>60843</c:v>
                </c:pt>
                <c:pt idx="3">
                  <c:v>69008</c:v>
                </c:pt>
                <c:pt idx="4">
                  <c:v>80248</c:v>
                </c:pt>
                <c:pt idx="5" formatCode="#,##0">
                  <c:v>94421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DA-4C6F-9181-8361DD589F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97736872"/>
        <c:axId val="597733592"/>
      </c:barChart>
      <c:catAx>
        <c:axId val="597736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733592"/>
        <c:crosses val="autoZero"/>
        <c:auto val="1"/>
        <c:lblAlgn val="ctr"/>
        <c:lblOffset val="100"/>
        <c:noMultiLvlLbl val="0"/>
      </c:catAx>
      <c:valAx>
        <c:axId val="597733592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AOB lawsuits filed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7368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Number of homeowners</a:t>
            </a:r>
            <a:r>
              <a:rPr lang="en-US" baseline="0" dirty="0"/>
              <a:t> property </a:t>
            </a:r>
            <a:r>
              <a:rPr lang="en-US" dirty="0"/>
              <a:t>lawsuits filed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South Florida*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5555555555555552E-2"/>
                  <c:y val="-2.738910646814237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01-490C-8949-D8071162DFB4}"/>
                </c:ext>
              </c:extLst>
            </c:dLbl>
            <c:dLbl>
              <c:idx val="5"/>
              <c:layout>
                <c:manualLayout>
                  <c:x val="5.5555555555555552E-2"/>
                  <c:y val="-3.28669277617709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701-490C-8949-D8071162DF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_(* #,##0_);_(* \(#,##0\);_(* "-"??_);_(@_)</c:formatCode>
                <c:ptCount val="6"/>
                <c:pt idx="0">
                  <c:v>2190</c:v>
                </c:pt>
                <c:pt idx="1">
                  <c:v>2736</c:v>
                </c:pt>
                <c:pt idx="2">
                  <c:v>5709</c:v>
                </c:pt>
                <c:pt idx="3">
                  <c:v>7615</c:v>
                </c:pt>
                <c:pt idx="4">
                  <c:v>8166</c:v>
                </c:pt>
                <c:pt idx="5">
                  <c:v>12570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701-490C-8949-D8071162DFB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5.5555555555555525E-2"/>
                  <c:y val="5.477821293628474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01-490C-8949-D8071162DFB4}"/>
                </c:ext>
              </c:extLst>
            </c:dLbl>
            <c:dLbl>
              <c:idx val="5"/>
              <c:layout>
                <c:manualLayout>
                  <c:x val="6.006006006006006E-2"/>
                  <c:y val="-8.2167319404427112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01-490C-8949-D8071162DF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Sheet1!$C$2:$C$7</c:f>
              <c:numCache>
                <c:formatCode>_(* #,##0_);_(* \(#,##0\);_(* "-"??_);_(@_)</c:formatCode>
                <c:ptCount val="6"/>
                <c:pt idx="0">
                  <c:v>662</c:v>
                </c:pt>
                <c:pt idx="1">
                  <c:v>754</c:v>
                </c:pt>
                <c:pt idx="2">
                  <c:v>1502</c:v>
                </c:pt>
                <c:pt idx="3">
                  <c:v>1652</c:v>
                </c:pt>
                <c:pt idx="4">
                  <c:v>2747</c:v>
                </c:pt>
                <c:pt idx="5">
                  <c:v>6689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701-490C-8949-D8071162DF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97274720"/>
        <c:axId val="597275704"/>
      </c:barChart>
      <c:catAx>
        <c:axId val="597274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275704"/>
        <c:crosses val="autoZero"/>
        <c:auto val="1"/>
        <c:lblAlgn val="ctr"/>
        <c:lblOffset val="100"/>
        <c:noMultiLvlLbl val="0"/>
      </c:catAx>
      <c:valAx>
        <c:axId val="597275704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AOB lawsuits filed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274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AOB lawsuits filed, percent change from prior year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PIP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Sheet1!$B$2:$B$6</c:f>
              <c:numCache>
                <c:formatCode>0%</c:formatCode>
                <c:ptCount val="5"/>
                <c:pt idx="0">
                  <c:v>-0.12077172939068104</c:v>
                </c:pt>
                <c:pt idx="1">
                  <c:v>-2.9682473964139033E-2</c:v>
                </c:pt>
                <c:pt idx="2">
                  <c:v>0.13342304788787862</c:v>
                </c:pt>
                <c:pt idx="3">
                  <c:v>0.16219738213830648</c:v>
                </c:pt>
                <c:pt idx="4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AA-4E69-B0D7-CD699D15C75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Auto glass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</c:numCache>
            </c:numRef>
          </c:cat>
          <c:val>
            <c:numRef>
              <c:f>Sheet1!$C$2:$C$6</c:f>
              <c:numCache>
                <c:formatCode>0%</c:formatCode>
                <c:ptCount val="5"/>
                <c:pt idx="0">
                  <c:v>1.3433656110965715</c:v>
                </c:pt>
                <c:pt idx="1">
                  <c:v>0.40417690417690411</c:v>
                </c:pt>
                <c:pt idx="2">
                  <c:v>0.35091068161934302</c:v>
                </c:pt>
                <c:pt idx="3">
                  <c:v>0.19911686782455118</c:v>
                </c:pt>
                <c:pt idx="4">
                  <c:v>-0.28000000000000003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AA-4E69-B0D7-CD699D15C7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85607352"/>
        <c:axId val="585610304"/>
      </c:barChart>
      <c:dateAx>
        <c:axId val="585607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610304"/>
        <c:crosses val="autoZero"/>
        <c:auto val="0"/>
        <c:lblOffset val="100"/>
        <c:baseTimeUnit val="days"/>
      </c:dateAx>
      <c:valAx>
        <c:axId val="585610304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5607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Statewide auto glass AOB lawsuits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217268449551914"/>
          <c:y val="8.8960976454960261E-2"/>
          <c:w val="0.89332281099997635"/>
          <c:h val="0.7708684519569528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Tampa and I-4 *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003003003003003E-3"/>
                  <c:y val="-9.779951100244499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3,821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666-4BA8-B221-9DF0848AF0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Sheet1!$B$2:$B$7</c:f>
              <c:numCache>
                <c:formatCode>_(* #,##0_);_(* \(#,##0\);_(* "-"??_);_(@_)</c:formatCode>
                <c:ptCount val="6"/>
                <c:pt idx="0">
                  <c:v>3723</c:v>
                </c:pt>
                <c:pt idx="1">
                  <c:v>5776</c:v>
                </c:pt>
                <c:pt idx="2">
                  <c:v>6378</c:v>
                </c:pt>
                <c:pt idx="3">
                  <c:v>13023</c:v>
                </c:pt>
                <c:pt idx="4">
                  <c:v>17165</c:v>
                </c:pt>
                <c:pt idx="5" formatCode="General">
                  <c:v>13307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66-4BA8-B221-9DF0848AF01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1.1010883812341616E-16"/>
                  <c:y val="-7.823960880195601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20,367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666-4BA8-B221-9DF0848AF012}"/>
                </c:ext>
              </c:extLst>
            </c:dLbl>
            <c:dLbl>
              <c:idx val="5"/>
              <c:layout>
                <c:manualLayout>
                  <c:x val="0"/>
                  <c:y val="-4.400977995110033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14,629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666-4BA8-B221-9DF0848AF01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</c:numCache>
            </c:numRef>
          </c:cat>
          <c:val>
            <c:numRef>
              <c:f>Sheet1!$C$2:$C$7</c:f>
              <c:numCache>
                <c:formatCode>_(* #,##0_);_(* \(#,##0\);_(* "-"??_);_(@_)</c:formatCode>
                <c:ptCount val="6"/>
                <c:pt idx="0">
                  <c:v>98</c:v>
                </c:pt>
                <c:pt idx="1">
                  <c:v>3178</c:v>
                </c:pt>
                <c:pt idx="2">
                  <c:v>6195</c:v>
                </c:pt>
                <c:pt idx="3">
                  <c:v>3962</c:v>
                </c:pt>
                <c:pt idx="4">
                  <c:v>3202</c:v>
                </c:pt>
                <c:pt idx="5">
                  <c:v>1322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66-4BA8-B221-9DF0848AF0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734810256"/>
        <c:axId val="734811896"/>
      </c:barChart>
      <c:catAx>
        <c:axId val="73481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4811896"/>
        <c:crosses val="autoZero"/>
        <c:auto val="1"/>
        <c:lblAlgn val="ctr"/>
        <c:lblOffset val="100"/>
        <c:noMultiLvlLbl val="0"/>
      </c:catAx>
      <c:valAx>
        <c:axId val="734811896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AOB lawsuits filed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* #,##0_);_(* \(#,##0\);_(* &quot;-&quot;??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4810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 dirty="0">
                <a:effectLst/>
              </a:rPr>
              <a:t>Adjustment expenses as a percentage of incurred losses, physical damage</a:t>
            </a:r>
            <a:endParaRPr lang="en-US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Florida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453453453453454E-2"/>
                  <c:y val="2.50503719585737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B9A-420F-9E5E-7BDB532EF9C6}"/>
                </c:ext>
              </c:extLst>
            </c:dLbl>
            <c:dLbl>
              <c:idx val="1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B9A-420F-9E5E-7BDB532EF9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Sheet1!$B$2:$B$13</c:f>
              <c:numCache>
                <c:formatCode>0.000%</c:formatCode>
                <c:ptCount val="12"/>
                <c:pt idx="0">
                  <c:v>6.5886784449438029E-3</c:v>
                </c:pt>
                <c:pt idx="1">
                  <c:v>5.8702786694379977E-3</c:v>
                </c:pt>
                <c:pt idx="2">
                  <c:v>8.7829914427620653E-3</c:v>
                </c:pt>
                <c:pt idx="3">
                  <c:v>7.9926372633548903E-3</c:v>
                </c:pt>
                <c:pt idx="4">
                  <c:v>6.2475230203688278E-3</c:v>
                </c:pt>
                <c:pt idx="5">
                  <c:v>6.9122118982422832E-3</c:v>
                </c:pt>
                <c:pt idx="6">
                  <c:v>6.526254284163935E-3</c:v>
                </c:pt>
                <c:pt idx="7">
                  <c:v>7.1476244572270036E-3</c:v>
                </c:pt>
                <c:pt idx="8">
                  <c:v>9.1980737486888689E-3</c:v>
                </c:pt>
                <c:pt idx="9">
                  <c:v>1.1250956658786204E-2</c:v>
                </c:pt>
                <c:pt idx="10">
                  <c:v>1.1028590858867763E-2</c:v>
                </c:pt>
                <c:pt idx="11">
                  <c:v>1.0506214300411551E-2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7B-4E4C-8D7B-F90F33F06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01169848"/>
        <c:axId val="601167224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Nationwide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4.2042042042042031E-2"/>
                  <c:y val="-3.25654835461464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9A-420F-9E5E-7BDB532EF9C6}"/>
                </c:ext>
              </c:extLst>
            </c:dLbl>
            <c:dLbl>
              <c:idx val="11"/>
              <c:layout>
                <c:manualLayout>
                  <c:x val="-4.8048048048048048E-2"/>
                  <c:y val="-4.75957067212909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B9A-420F-9E5E-7BDB532EF9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</c:numCache>
            </c:numRef>
          </c:cat>
          <c:val>
            <c:numRef>
              <c:f>Sheet1!$C$2:$C$13</c:f>
              <c:numCache>
                <c:formatCode>0.000%</c:formatCode>
                <c:ptCount val="12"/>
                <c:pt idx="0">
                  <c:v>7.2733066751836479E-3</c:v>
                </c:pt>
                <c:pt idx="1">
                  <c:v>5.9437251463373185E-3</c:v>
                </c:pt>
                <c:pt idx="2">
                  <c:v>6.1583771911409317E-3</c:v>
                </c:pt>
                <c:pt idx="3">
                  <c:v>6.0259971624885599E-3</c:v>
                </c:pt>
                <c:pt idx="4">
                  <c:v>5.6745116610826696E-3</c:v>
                </c:pt>
                <c:pt idx="5">
                  <c:v>4.7796619590478309E-3</c:v>
                </c:pt>
                <c:pt idx="6">
                  <c:v>5.3980846341019776E-3</c:v>
                </c:pt>
                <c:pt idx="7">
                  <c:v>4.5509024747212301E-3</c:v>
                </c:pt>
                <c:pt idx="8">
                  <c:v>4.8168566551987282E-3</c:v>
                </c:pt>
                <c:pt idx="9">
                  <c:v>4.4893453045687553E-3</c:v>
                </c:pt>
                <c:pt idx="10">
                  <c:v>4.5951383888001669E-3</c:v>
                </c:pt>
                <c:pt idx="11">
                  <c:v>4.5875833350642308E-3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77B-4E4C-8D7B-F90F33F06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1169848"/>
        <c:axId val="601167224"/>
      </c:lineChart>
      <c:catAx>
        <c:axId val="601169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167224"/>
        <c:crosses val="autoZero"/>
        <c:auto val="1"/>
        <c:lblAlgn val="ctr"/>
        <c:lblOffset val="100"/>
        <c:noMultiLvlLbl val="0"/>
      </c:catAx>
      <c:valAx>
        <c:axId val="601167224"/>
        <c:scaling>
          <c:orientation val="minMax"/>
        </c:scaling>
        <c:delete val="0"/>
        <c:axPos val="l"/>
        <c:numFmt formatCode="0.0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1169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26006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sz="11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6" y="0"/>
            <a:ext cx="3066733" cy="426006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090D53B4-B4FE-442B-BCF3-9023F49641CC}" type="datetimeFigureOut">
              <a:rPr lang="en-US" sz="1100"/>
              <a:t>2/8/2019</a:t>
            </a:fld>
            <a:endParaRPr lang="en-US" sz="11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092628"/>
            <a:ext cx="3066733" cy="426006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sz="1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6" y="8092628"/>
            <a:ext cx="3066733" cy="426006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15E3EEC0-60C9-482C-B113-4433E60F7642}" type="slidenum">
              <a:rPr lang="en-US" sz="1100"/>
              <a:t>‹#›</a:t>
            </a:fld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2625604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620838" y="296863"/>
            <a:ext cx="3835400" cy="2876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" y="8261638"/>
            <a:ext cx="7075437" cy="256996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ctr">
              <a:defRPr sz="9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fld id="{D5F8523C-8729-40F0-9536-D6C4CA3AD2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Notes Placeholder 1"/>
          <p:cNvSpPr>
            <a:spLocks noGrp="1"/>
          </p:cNvSpPr>
          <p:nvPr>
            <p:ph type="body" sz="quarter" idx="3"/>
          </p:nvPr>
        </p:nvSpPr>
        <p:spPr>
          <a:xfrm>
            <a:off x="707708" y="3363670"/>
            <a:ext cx="5661660" cy="4792564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48429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1450" indent="-171450" algn="l" defTabSz="914400" rtl="0" eaLnBrk="1" latinLnBrk="0" hangingPunct="1">
      <a:lnSpc>
        <a:spcPct val="90000"/>
      </a:lnSpc>
      <a:spcBef>
        <a:spcPts val="1200"/>
      </a:spcBef>
      <a:buClr>
        <a:srgbClr val="337DBE"/>
      </a:buClr>
      <a:buSzPct val="77000"/>
      <a:buFont typeface="Wingdings 3" panose="05040102010807070707" pitchFamily="18" charset="2"/>
      <a:buChar char="y"/>
      <a:defRPr lang="en-US" sz="1200" kern="1200" dirty="0" smtClean="0">
        <a:solidFill>
          <a:schemeClr val="tx1"/>
        </a:solidFill>
        <a:effectLst/>
        <a:latin typeface="+mn-lt"/>
        <a:ea typeface="+mn-ea"/>
        <a:cs typeface="+mn-cs"/>
      </a:defRPr>
    </a:lvl1pPr>
    <a:lvl2pPr marL="342900" indent="-142875" algn="l" defTabSz="914400" rtl="0" eaLnBrk="1" latinLnBrk="0" hangingPunct="1">
      <a:lnSpc>
        <a:spcPct val="90000"/>
      </a:lnSpc>
      <a:spcBef>
        <a:spcPts val="600"/>
      </a:spcBef>
      <a:buClr>
        <a:srgbClr val="337DBE"/>
      </a:buClr>
      <a:buFont typeface="Wingdings" panose="05000000000000000000" pitchFamily="2" charset="2"/>
      <a:buChar char="w"/>
      <a:defRPr lang="en-US" sz="1100" kern="1200" dirty="0" smtClean="0">
        <a:solidFill>
          <a:schemeClr val="tx1"/>
        </a:solidFill>
        <a:effectLst/>
        <a:latin typeface="+mn-lt"/>
        <a:ea typeface="+mn-ea"/>
        <a:cs typeface="+mn-cs"/>
      </a:defRPr>
    </a:lvl2pPr>
    <a:lvl3pPr marL="514350" indent="-119063" algn="l" defTabSz="914400" rtl="0" eaLnBrk="1" latinLnBrk="0" hangingPunct="1">
      <a:lnSpc>
        <a:spcPct val="90000"/>
      </a:lnSpc>
      <a:spcBef>
        <a:spcPts val="300"/>
      </a:spcBef>
      <a:buClr>
        <a:srgbClr val="337DBE"/>
      </a:buClr>
      <a:buFont typeface="Arial" pitchFamily="34" charset="0"/>
      <a:buChar char="–"/>
      <a:defRPr lang="en-US" sz="1000" kern="1200" dirty="0" smtClean="0">
        <a:solidFill>
          <a:schemeClr val="tx1"/>
        </a:solidFill>
        <a:effectLst/>
        <a:latin typeface="+mn-lt"/>
        <a:ea typeface="+mn-ea"/>
        <a:cs typeface="+mn-cs"/>
      </a:defRPr>
    </a:lvl3pPr>
    <a:lvl4pPr marL="685800" indent="-107950" algn="l" defTabSz="914400" rtl="0" eaLnBrk="1" latinLnBrk="0" hangingPunct="1">
      <a:lnSpc>
        <a:spcPct val="90000"/>
      </a:lnSpc>
      <a:spcBef>
        <a:spcPts val="200"/>
      </a:spcBef>
      <a:buClr>
        <a:srgbClr val="337DBE"/>
      </a:buClr>
      <a:buFont typeface="Wingdings" pitchFamily="2" charset="2"/>
      <a:buChar char="§"/>
      <a:defRPr lang="en-US" sz="900" kern="1200" dirty="0" smtClean="0">
        <a:solidFill>
          <a:schemeClr val="tx1"/>
        </a:solidFill>
        <a:effectLst/>
        <a:latin typeface="+mn-lt"/>
        <a:ea typeface="+mn-ea"/>
        <a:cs typeface="+mn-cs"/>
      </a:defRPr>
    </a:lvl4pPr>
    <a:lvl5pPr marL="800100" indent="-95250" algn="l" defTabSz="914400" rtl="0" eaLnBrk="1" latinLnBrk="0" hangingPunct="1">
      <a:lnSpc>
        <a:spcPct val="90000"/>
      </a:lnSpc>
      <a:spcBef>
        <a:spcPts val="100"/>
      </a:spcBef>
      <a:buClr>
        <a:srgbClr val="337DBE"/>
      </a:buClr>
      <a:buSzPct val="100000"/>
      <a:buFont typeface="Arial" panose="020B0604020202020204" pitchFamily="34" charset="0"/>
      <a:buChar char="»"/>
      <a:defRPr lang="en-US" sz="800" kern="1200" dirty="0">
        <a:solidFill>
          <a:schemeClr val="tx1"/>
        </a:solidFill>
        <a:effectLst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E0A1D7-41F4-4ABD-BFCE-86B7BE9B3D4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Slide Image Placeholder 9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11" name="Notes Placeholder 10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2563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60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640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093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51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061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6131" indent="-176131" defTabSz="939363">
              <a:spcBef>
                <a:spcPts val="1233"/>
              </a:spcBef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95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7334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796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622425" y="298450"/>
            <a:ext cx="3832225" cy="28749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8523C-8729-40F0-9536-D6C4CA3AD23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98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399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4081" y="3351344"/>
            <a:ext cx="7772400" cy="1380744"/>
          </a:xfrm>
        </p:spPr>
        <p:txBody>
          <a:bodyPr lIns="0" tIns="0" rIns="0" bIns="0"/>
          <a:lstStyle>
            <a:lvl1pPr algn="l">
              <a:defRPr sz="36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4081" y="4933256"/>
            <a:ext cx="777240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000">
                <a:solidFill>
                  <a:srgbClr val="072C4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 descr="III_logo-4c.png"/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081" y="2243432"/>
            <a:ext cx="2539653" cy="75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1434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eft Two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1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5491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36"/>
          </p:nvPr>
        </p:nvSpPr>
        <p:spPr>
          <a:xfrm>
            <a:off x="4668090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7167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37"/>
          </p:nvPr>
        </p:nvSpPr>
        <p:spPr>
          <a:xfrm>
            <a:off x="371675" y="2381250"/>
            <a:ext cx="4152900" cy="37490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38"/>
          </p:nvPr>
        </p:nvSpPr>
        <p:spPr>
          <a:xfrm>
            <a:off x="4668837" y="2381249"/>
            <a:ext cx="4151376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9"/>
          </p:nvPr>
        </p:nvSpPr>
        <p:spPr>
          <a:xfrm>
            <a:off x="4668837" y="4712970"/>
            <a:ext cx="4151376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17520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Left One Righ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1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5491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7167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34"/>
          </p:nvPr>
        </p:nvSpPr>
        <p:spPr>
          <a:xfrm>
            <a:off x="371676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5"/>
          </p:nvPr>
        </p:nvSpPr>
        <p:spPr>
          <a:xfrm>
            <a:off x="376438" y="2377439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36"/>
          </p:nvPr>
        </p:nvSpPr>
        <p:spPr>
          <a:xfrm>
            <a:off x="376438" y="470916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37"/>
          </p:nvPr>
        </p:nvSpPr>
        <p:spPr>
          <a:xfrm>
            <a:off x="4668837" y="2378075"/>
            <a:ext cx="4151376" cy="3748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88497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1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5491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1072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7167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68090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34"/>
          </p:nvPr>
        </p:nvSpPr>
        <p:spPr>
          <a:xfrm>
            <a:off x="371676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36"/>
          </p:nvPr>
        </p:nvSpPr>
        <p:spPr>
          <a:xfrm>
            <a:off x="4668090" y="3986784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7"/>
          </p:nvPr>
        </p:nvSpPr>
        <p:spPr>
          <a:xfrm>
            <a:off x="376438" y="237744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sz="quarter" idx="38"/>
          </p:nvPr>
        </p:nvSpPr>
        <p:spPr>
          <a:xfrm>
            <a:off x="4668837" y="2378075"/>
            <a:ext cx="4151376" cy="141605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39"/>
          </p:nvPr>
        </p:nvSpPr>
        <p:spPr>
          <a:xfrm>
            <a:off x="376438" y="4709160"/>
            <a:ext cx="4148137" cy="141732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40"/>
          </p:nvPr>
        </p:nvSpPr>
        <p:spPr>
          <a:xfrm>
            <a:off x="4668838" y="4708525"/>
            <a:ext cx="4152900" cy="141763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15930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-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613208" y="3501416"/>
            <a:ext cx="7796213" cy="10382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400"/>
            </a:lvl2pPr>
            <a:lvl3pPr marL="914400" indent="0">
              <a:buNone/>
              <a:defRPr sz="2400"/>
            </a:lvl3pPr>
            <a:lvl4pPr marL="1371600" indent="0">
              <a:buNone/>
              <a:defRPr sz="2400"/>
            </a:lvl4pPr>
            <a:lvl5pPr marL="1828800" indent="0">
              <a:buNone/>
              <a:defRPr sz="2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13978" y="2057065"/>
            <a:ext cx="7886700" cy="1325563"/>
          </a:xfrm>
          <a:prstGeom prst="rect">
            <a:avLst/>
          </a:prstGeom>
        </p:spPr>
        <p:txBody>
          <a:bodyPr anchor="b"/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080" y="2404648"/>
            <a:ext cx="344424" cy="34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513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87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 userDrawn="1"/>
        </p:nvSpPr>
        <p:spPr>
          <a:xfrm>
            <a:off x="0" y="0"/>
            <a:ext cx="9144229" cy="6858000"/>
          </a:xfrm>
          <a:custGeom>
            <a:avLst/>
            <a:gdLst>
              <a:gd name="connsiteX0" fmla="*/ 4515439 w 9144000"/>
              <a:gd name="connsiteY0" fmla="*/ 6862713 h 6862713"/>
              <a:gd name="connsiteX1" fmla="*/ 0 w 9144000"/>
              <a:gd name="connsiteY1" fmla="*/ 6862713 h 6862713"/>
              <a:gd name="connsiteX2" fmla="*/ 0 w 9144000"/>
              <a:gd name="connsiteY2" fmla="*/ 0 h 6862713"/>
              <a:gd name="connsiteX3" fmla="*/ 9144000 w 9144000"/>
              <a:gd name="connsiteY3" fmla="*/ 0 h 6862713"/>
              <a:gd name="connsiteX4" fmla="*/ 9144000 w 9144000"/>
              <a:gd name="connsiteY4" fmla="*/ 2215299 h 6862713"/>
              <a:gd name="connsiteX5" fmla="*/ 4515439 w 9144000"/>
              <a:gd name="connsiteY5" fmla="*/ 6862713 h 6862713"/>
              <a:gd name="connsiteX0" fmla="*/ 4515439 w 9144000"/>
              <a:gd name="connsiteY0" fmla="*/ 6862713 h 6862713"/>
              <a:gd name="connsiteX1" fmla="*/ 0 w 9144000"/>
              <a:gd name="connsiteY1" fmla="*/ 6862713 h 6862713"/>
              <a:gd name="connsiteX2" fmla="*/ 0 w 9144000"/>
              <a:gd name="connsiteY2" fmla="*/ 0 h 6862713"/>
              <a:gd name="connsiteX3" fmla="*/ 9144000 w 9144000"/>
              <a:gd name="connsiteY3" fmla="*/ 0 h 6862713"/>
              <a:gd name="connsiteX4" fmla="*/ 9141619 w 9144000"/>
              <a:gd name="connsiteY4" fmla="*/ 2234362 h 6862713"/>
              <a:gd name="connsiteX5" fmla="*/ 4515439 w 9144000"/>
              <a:gd name="connsiteY5" fmla="*/ 6862713 h 6862713"/>
              <a:gd name="connsiteX0" fmla="*/ 4515439 w 9144229"/>
              <a:gd name="connsiteY0" fmla="*/ 6862713 h 6862713"/>
              <a:gd name="connsiteX1" fmla="*/ 0 w 9144229"/>
              <a:gd name="connsiteY1" fmla="*/ 6862713 h 6862713"/>
              <a:gd name="connsiteX2" fmla="*/ 0 w 9144229"/>
              <a:gd name="connsiteY2" fmla="*/ 0 h 6862713"/>
              <a:gd name="connsiteX3" fmla="*/ 9144000 w 9144229"/>
              <a:gd name="connsiteY3" fmla="*/ 0 h 6862713"/>
              <a:gd name="connsiteX4" fmla="*/ 9144000 w 9144229"/>
              <a:gd name="connsiteY4" fmla="*/ 2231980 h 6862713"/>
              <a:gd name="connsiteX5" fmla="*/ 4515439 w 9144229"/>
              <a:gd name="connsiteY5" fmla="*/ 6862713 h 6862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44229" h="6862713">
                <a:moveTo>
                  <a:pt x="4515439" y="6862713"/>
                </a:moveTo>
                <a:lnTo>
                  <a:pt x="0" y="6862713"/>
                </a:lnTo>
                <a:lnTo>
                  <a:pt x="0" y="0"/>
                </a:lnTo>
                <a:lnTo>
                  <a:pt x="9144000" y="0"/>
                </a:lnTo>
                <a:cubicBezTo>
                  <a:pt x="9143206" y="744787"/>
                  <a:pt x="9144794" y="1487193"/>
                  <a:pt x="9144000" y="2231980"/>
                </a:cubicBezTo>
                <a:lnTo>
                  <a:pt x="4515439" y="68627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704080" y="1960694"/>
            <a:ext cx="7772400" cy="1380744"/>
          </a:xfrm>
        </p:spPr>
        <p:txBody>
          <a:bodyPr lIns="0" tIns="0" rIns="0" bIns="0" anchor="b" anchorCtr="0"/>
          <a:lstStyle>
            <a:lvl1pPr algn="l">
              <a:defRPr sz="36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704080" y="3542606"/>
            <a:ext cx="694944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25948277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gray">
          <a:xfrm>
            <a:off x="704080" y="1960694"/>
            <a:ext cx="7772400" cy="1380744"/>
          </a:xfrm>
        </p:spPr>
        <p:txBody>
          <a:bodyPr lIns="0" tIns="0" rIns="0" bIns="0" anchor="b" anchorCtr="0"/>
          <a:lstStyle>
            <a:lvl1pPr algn="l">
              <a:defRPr sz="3600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704080" y="3542606"/>
            <a:ext cx="6949440" cy="813816"/>
          </a:xfrm>
        </p:spPr>
        <p:txBody>
          <a:bodyPr lIns="0" tIns="0" rIns="0" bIns="0"/>
          <a:lstStyle>
            <a:lvl1pPr marL="0" indent="0" algn="l">
              <a:spcBef>
                <a:spcPts val="40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5" name="Right Triangle 4"/>
          <p:cNvSpPr/>
          <p:nvPr userDrawn="1"/>
        </p:nvSpPr>
        <p:spPr>
          <a:xfrm flipH="1">
            <a:off x="4492800" y="2224800"/>
            <a:ext cx="4651200" cy="4633200"/>
          </a:xfrm>
          <a:prstGeom prst="rt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080" y="2404648"/>
            <a:ext cx="344424" cy="344424"/>
          </a:xfrm>
          <a:prstGeom prst="rect">
            <a:avLst/>
          </a:prstGeom>
        </p:spPr>
      </p:pic>
      <p:sp>
        <p:nvSpPr>
          <p:cNvPr id="7" name="Right Triangle 6"/>
          <p:cNvSpPr>
            <a:spLocks noChangeAspect="1"/>
          </p:cNvSpPr>
          <p:nvPr userDrawn="1"/>
        </p:nvSpPr>
        <p:spPr>
          <a:xfrm rot="5400000">
            <a:off x="0" y="0"/>
            <a:ext cx="768096" cy="768096"/>
          </a:xfrm>
          <a:prstGeom prst="rtTriangle">
            <a:avLst/>
          </a:prstGeom>
          <a:solidFill>
            <a:srgbClr val="337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313141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1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5491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28416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_Gray Tri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>
            <a:spLocks noChangeAspect="1"/>
          </p:cNvSpPr>
          <p:nvPr userDrawn="1"/>
        </p:nvSpPr>
        <p:spPr>
          <a:xfrm rot="16200000">
            <a:off x="5120640" y="2834640"/>
            <a:ext cx="4023360" cy="4023360"/>
          </a:xfrm>
          <a:prstGeom prst="rtTriangle">
            <a:avLst/>
          </a:prstGeom>
          <a:solidFill>
            <a:srgbClr val="C6C6C9">
              <a:alpha val="1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6C6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1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5491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9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01696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1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91" y="1883664"/>
            <a:ext cx="8458200" cy="40416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5491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3757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288882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_Gray Tri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ight Triangle 5"/>
          <p:cNvSpPr>
            <a:spLocks noChangeAspect="1"/>
          </p:cNvSpPr>
          <p:nvPr userDrawn="1"/>
        </p:nvSpPr>
        <p:spPr>
          <a:xfrm rot="16200000">
            <a:off x="5120640" y="2834640"/>
            <a:ext cx="4023360" cy="4023360"/>
          </a:xfrm>
          <a:prstGeom prst="rtTriangle">
            <a:avLst/>
          </a:prstGeom>
          <a:solidFill>
            <a:srgbClr val="C6C6C9">
              <a:alpha val="18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6C6C9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6" y="232326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91" y="1883664"/>
            <a:ext cx="8458200" cy="404164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951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3757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</p:spTree>
    <p:extLst>
      <p:ext uri="{BB962C8B-B14F-4D97-AF65-F5344CB8AC3E}">
        <p14:creationId xmlns:p14="http://schemas.microsoft.com/office/powerpoint/2010/main" val="1538665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116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95116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80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81301" y="1657349"/>
            <a:ext cx="8467724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1"/>
          </p:nvPr>
        </p:nvSpPr>
        <p:spPr>
          <a:xfrm>
            <a:off x="381300" y="2377440"/>
            <a:ext cx="8467725" cy="37465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193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491" y="228600"/>
            <a:ext cx="8458200" cy="950976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85491" y="1188720"/>
            <a:ext cx="8454009" cy="3969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None/>
              <a:defRPr lang="en-US" sz="2200" b="0" kern="1200" smtClean="0">
                <a:solidFill>
                  <a:srgbClr val="072C44"/>
                </a:solidFill>
                <a:latin typeface="+mj-lt"/>
                <a:ea typeface="+mn-ea"/>
                <a:cs typeface="+mn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2200" b="1" kern="1200" dirty="0" smtClean="0">
                <a:solidFill>
                  <a:schemeClr val="tx1"/>
                </a:solidFill>
                <a:latin typeface="Arial Narrow" pitchFamily="34" charset="0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6" hasCustomPrompt="1"/>
          </p:nvPr>
        </p:nvSpPr>
        <p:spPr>
          <a:xfrm>
            <a:off x="1133856" y="6294779"/>
            <a:ext cx="7680960" cy="415018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spcBef>
                <a:spcPts val="200"/>
              </a:spcBef>
              <a:buNone/>
              <a:defRPr sz="1000">
                <a:solidFill>
                  <a:schemeClr val="tx1"/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dirty="0"/>
              <a:t>Click to edit source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30"/>
          </p:nvPr>
        </p:nvSpPr>
        <p:spPr>
          <a:xfrm>
            <a:off x="371676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32"/>
          </p:nvPr>
        </p:nvSpPr>
        <p:spPr>
          <a:xfrm>
            <a:off x="4677715" y="1657349"/>
            <a:ext cx="4153168" cy="640080"/>
          </a:xfrm>
          <a:prstGeom prst="snip1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bIns="91440" anchor="ctr" anchorCtr="0">
            <a:noAutofit/>
          </a:bodyPr>
          <a:lstStyle>
            <a:lvl1pPr marL="0" indent="0" algn="ctr">
              <a:spcBef>
                <a:spcPts val="0"/>
              </a:spcBef>
              <a:buFontTx/>
              <a:buNone/>
              <a:defRPr sz="20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3"/>
          </p:nvPr>
        </p:nvSpPr>
        <p:spPr>
          <a:xfrm>
            <a:off x="376438" y="2377440"/>
            <a:ext cx="4148137" cy="37490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34"/>
          </p:nvPr>
        </p:nvSpPr>
        <p:spPr>
          <a:xfrm>
            <a:off x="4678462" y="2378075"/>
            <a:ext cx="4151376" cy="37480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5937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>
            <a:spLocks noChangeAspect="1"/>
          </p:cNvSpPr>
          <p:nvPr userDrawn="1"/>
        </p:nvSpPr>
        <p:spPr>
          <a:xfrm rot="5400000">
            <a:off x="-9144" y="0"/>
            <a:ext cx="731520" cy="731520"/>
          </a:xfrm>
          <a:prstGeom prst="rtTriangle">
            <a:avLst/>
          </a:prstGeom>
          <a:solidFill>
            <a:srgbClr val="337DB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 bwMode="gray">
          <a:xfrm>
            <a:off x="8620125" y="6662377"/>
            <a:ext cx="438150" cy="120184"/>
          </a:xfrm>
          <a:prstGeom prst="rect">
            <a:avLst/>
          </a:prstGeom>
        </p:spPr>
        <p:txBody>
          <a:bodyPr wrap="square" lIns="0" tIns="0" rIns="0" bIns="0" anchor="b" anchorCtr="0"/>
          <a:lstStyle>
            <a:defPPr>
              <a:defRPr lang="en-US"/>
            </a:defPPr>
            <a:lvl1pPr marL="0" algn="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en-US" sz="9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5C0926A-889A-463A-A5EA-682F15689EEF}" type="slidenum">
              <a:rPr lang="en-US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pPr/>
              <a:t>‹#›</a:t>
            </a:fld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5491" y="231310"/>
            <a:ext cx="8458200" cy="9509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85491" y="1883664"/>
            <a:ext cx="8458200" cy="40416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9900" y="6403975"/>
            <a:ext cx="3302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6750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85" r:id="rId3"/>
    <p:sldLayoutId id="2147483654" r:id="rId4"/>
    <p:sldLayoutId id="2147483664" r:id="rId5"/>
    <p:sldLayoutId id="2147483650" r:id="rId6"/>
    <p:sldLayoutId id="2147483665" r:id="rId7"/>
    <p:sldLayoutId id="2147483655" r:id="rId8"/>
    <p:sldLayoutId id="2147483656" r:id="rId9"/>
    <p:sldLayoutId id="2147483658" r:id="rId10"/>
    <p:sldLayoutId id="2147483659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ts val="0"/>
        </a:spcBef>
        <a:buNone/>
        <a:defRPr sz="3000" b="0" kern="1200">
          <a:solidFill>
            <a:srgbClr val="337DBE"/>
          </a:solidFill>
          <a:latin typeface="+mj-lt"/>
          <a:ea typeface="+mj-ea"/>
          <a:cs typeface="+mj-cs"/>
        </a:defRPr>
      </a:lvl1pPr>
    </p:titleStyle>
    <p:bodyStyle>
      <a:lvl1pPr marL="292608" indent="-292608" algn="l" defTabSz="914400" rtl="0" eaLnBrk="1" latinLnBrk="0" hangingPunct="1">
        <a:lnSpc>
          <a:spcPct val="90000"/>
        </a:lnSpc>
        <a:spcBef>
          <a:spcPts val="2000"/>
        </a:spcBef>
        <a:buClr>
          <a:srgbClr val="337DBE"/>
        </a:buClr>
        <a:buSzPct val="77000"/>
        <a:buFont typeface="Wingdings 3" panose="05040102010807070707" pitchFamily="18" charset="2"/>
        <a:buChar char="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66928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337DBE"/>
        </a:buClr>
        <a:buFont typeface="Wingdings" panose="05000000000000000000" pitchFamily="2" charset="2"/>
        <a:buChar char="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337DBE"/>
        </a:buClr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728" indent="-219456" algn="l" defTabSz="914400" rtl="0" eaLnBrk="1" latinLnBrk="0" hangingPunct="1">
        <a:lnSpc>
          <a:spcPct val="90000"/>
        </a:lnSpc>
        <a:spcBef>
          <a:spcPts val="200"/>
        </a:spcBef>
        <a:buClr>
          <a:srgbClr val="337DBE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173736" algn="l" defTabSz="914400" rtl="0" eaLnBrk="1" latinLnBrk="0" hangingPunct="1">
        <a:lnSpc>
          <a:spcPct val="90000"/>
        </a:lnSpc>
        <a:spcBef>
          <a:spcPts val="100"/>
        </a:spcBef>
        <a:buClr>
          <a:srgbClr val="337DBE"/>
        </a:buClr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ight Triangle 13"/>
          <p:cNvSpPr/>
          <p:nvPr userDrawn="1"/>
        </p:nvSpPr>
        <p:spPr>
          <a:xfrm flipH="1">
            <a:off x="4492800" y="2224800"/>
            <a:ext cx="4651200" cy="4633200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823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516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95785"/>
            <a:ext cx="7772400" cy="1380744"/>
          </a:xfrm>
        </p:spPr>
        <p:txBody>
          <a:bodyPr/>
          <a:lstStyle/>
          <a:p>
            <a:r>
              <a:rPr lang="en-US" dirty="0"/>
              <a:t>Florida’s assignment of benefits crisis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667519" y="4136875"/>
            <a:ext cx="7772400" cy="813816"/>
          </a:xfrm>
        </p:spPr>
        <p:txBody>
          <a:bodyPr/>
          <a:lstStyle/>
          <a:p>
            <a:r>
              <a:rPr lang="en-US" dirty="0"/>
              <a:t>Runaway litigation is spreading, and consumers are paying the price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704081" y="5983111"/>
            <a:ext cx="7772400" cy="874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182880" anchor="b" anchorCtr="0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1200" spc="50" dirty="0">
                <a:solidFill>
                  <a:srgbClr val="337DBE"/>
                </a:solidFill>
                <a:latin typeface="+mn-lt"/>
              </a:rPr>
              <a:t>James Lynch, FCAS MAAA, Chief Actuary</a:t>
            </a:r>
          </a:p>
          <a:p>
            <a:pPr>
              <a:lnSpc>
                <a:spcPct val="90000"/>
              </a:lnSpc>
              <a:spcBef>
                <a:spcPts val="600"/>
              </a:spcBef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Insurance Information Institute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110 William Street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New York, NY 10038 </a:t>
            </a:r>
            <a:b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</a:b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212.346.5533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jamesl@iii.org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Wingdings"/>
              </a:rPr>
              <a:t> </a:t>
            </a:r>
            <a:r>
              <a:rPr lang="en-US" altLang="en-US" sz="1200" spc="50" dirty="0">
                <a:solidFill>
                  <a:srgbClr val="337DBE"/>
                </a:solidFill>
                <a:latin typeface="+mn-lt"/>
                <a:sym typeface="Symbol" panose="05050102010706020507" pitchFamily="18" charset="2"/>
              </a:rPr>
              <a:t>www.iii.org</a:t>
            </a:r>
            <a:endParaRPr lang="en-US" altLang="en-US" sz="1200" spc="50" dirty="0">
              <a:solidFill>
                <a:srgbClr val="337DBE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680051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668339" y="6224159"/>
            <a:ext cx="5148388" cy="415498"/>
          </a:xfrm>
        </p:spPr>
        <p:txBody>
          <a:bodyPr/>
          <a:lstStyle/>
          <a:p>
            <a:r>
              <a:rPr lang="en-US" sz="2400" dirty="0" err="1">
                <a:solidFill>
                  <a:srgbClr val="153B65"/>
                </a:solidFill>
              </a:rPr>
              <a:t>www.iii.org</a:t>
            </a:r>
            <a:endParaRPr lang="en-US" sz="2400" dirty="0">
              <a:solidFill>
                <a:srgbClr val="153B65"/>
              </a:solidFill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F580408-EBA3-4C9F-AD36-EBA949F7A1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987448"/>
            <a:ext cx="7772400" cy="1380744"/>
          </a:xfrm>
        </p:spPr>
        <p:txBody>
          <a:bodyPr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91432906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2543667D-7ADC-45E8-A956-06FAFDA34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Florida’s legal environment drives abuse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1E936D06-87D8-4900-96BD-8236A2163E7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27540" y="5730178"/>
            <a:ext cx="3386168" cy="415018"/>
          </a:xfrm>
        </p:spPr>
        <p:txBody>
          <a:bodyPr/>
          <a:lstStyle/>
          <a:p>
            <a:r>
              <a:rPr lang="en-US" sz="800" dirty="0"/>
              <a:t>Source: Florida Department of Financial Services Service of Process Database, Insurance Information Institute.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D4FE8055-B9FD-4B34-8842-B7FE9C5F6FE4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65234" y="1180718"/>
            <a:ext cx="4153168" cy="640080"/>
          </a:xfrm>
        </p:spPr>
        <p:txBody>
          <a:bodyPr/>
          <a:lstStyle/>
          <a:p>
            <a:r>
              <a:rPr lang="en-US" dirty="0"/>
              <a:t>One-way attorney’s fee statute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65A2F2D4-722E-4282-BF0A-2FC22F43849B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365234" y="3510153"/>
            <a:ext cx="4153168" cy="640080"/>
          </a:xfrm>
        </p:spPr>
        <p:txBody>
          <a:bodyPr/>
          <a:lstStyle/>
          <a:p>
            <a:r>
              <a:rPr lang="en-US" dirty="0"/>
              <a:t>No insurer consent needed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28408F51-2F16-448F-876D-158303BD0606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4661648" y="1180718"/>
            <a:ext cx="4153168" cy="640080"/>
          </a:xfrm>
        </p:spPr>
        <p:txBody>
          <a:bodyPr/>
          <a:lstStyle/>
          <a:p>
            <a:r>
              <a:rPr lang="en-US" dirty="0"/>
              <a:t>AOB lawsuits are increasing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9AE46-8B47-40AD-ABA7-D247698B843F}"/>
              </a:ext>
            </a:extLst>
          </p:cNvPr>
          <p:cNvSpPr>
            <a:spLocks noGrp="1"/>
          </p:cNvSpPr>
          <p:nvPr>
            <p:ph sz="quarter" idx="35"/>
          </p:nvPr>
        </p:nvSpPr>
        <p:spPr>
          <a:xfrm>
            <a:off x="369996" y="1900808"/>
            <a:ext cx="4148137" cy="14173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plaintiff wins lawsuit, insurer pays their attorney’s fees – but if plaintiff loses, they don’t pay insurer’s fees</a:t>
            </a:r>
          </a:p>
        </p:txBody>
      </p:sp>
      <p:graphicFrame>
        <p:nvGraphicFramePr>
          <p:cNvPr id="25" name="Content Placeholder 24">
            <a:extLst>
              <a:ext uri="{FF2B5EF4-FFF2-40B4-BE49-F238E27FC236}">
                <a16:creationId xmlns:a16="http://schemas.microsoft.com/office/drawing/2014/main" id="{054C6FAD-EBA2-4FB6-8636-DA9063365CE5}"/>
              </a:ext>
            </a:extLst>
          </p:cNvPr>
          <p:cNvGraphicFramePr>
            <a:graphicFrameLocks noGrp="1"/>
          </p:cNvGraphicFramePr>
          <p:nvPr>
            <p:ph sz="quarter" idx="37"/>
            <p:extLst>
              <p:ext uri="{D42A27DB-BD31-4B8C-83A1-F6EECF244321}">
                <p14:modId xmlns:p14="http://schemas.microsoft.com/office/powerpoint/2010/main" val="3112585882"/>
              </p:ext>
            </p:extLst>
          </p:nvPr>
        </p:nvGraphicFramePr>
        <p:xfrm>
          <a:off x="4662396" y="1901444"/>
          <a:ext cx="4151312" cy="3748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F6AA2A95-4833-4320-B782-FC808ED86CC1}"/>
              </a:ext>
            </a:extLst>
          </p:cNvPr>
          <p:cNvSpPr>
            <a:spLocks noGrp="1"/>
          </p:cNvSpPr>
          <p:nvPr>
            <p:ph sz="quarter" idx="36"/>
          </p:nvPr>
        </p:nvSpPr>
        <p:spPr>
          <a:xfrm>
            <a:off x="369996" y="4232529"/>
            <a:ext cx="4148137" cy="14173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Insureds can assign their benefits to a third-party without insurer consent or knowledge</a:t>
            </a:r>
          </a:p>
        </p:txBody>
      </p:sp>
    </p:spTree>
    <p:extLst>
      <p:ext uri="{BB962C8B-B14F-4D97-AF65-F5344CB8AC3E}">
        <p14:creationId xmlns:p14="http://schemas.microsoft.com/office/powerpoint/2010/main" val="3636400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FF1C6-9371-4880-AC79-C2AD5FD4A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436217"/>
            <a:ext cx="8458200" cy="950976"/>
          </a:xfrm>
        </p:spPr>
        <p:txBody>
          <a:bodyPr/>
          <a:lstStyle/>
          <a:p>
            <a:r>
              <a:rPr lang="en-US" dirty="0"/>
              <a:t>The abuse is spreading across Florida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33739B-6FC1-4F55-8210-C1947B99E89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 sz="800" dirty="0"/>
          </a:p>
          <a:p>
            <a:r>
              <a:rPr lang="en-US" sz="800" dirty="0"/>
              <a:t>*Miami-Dade, Broward, and Palm Beach Counties. </a:t>
            </a:r>
          </a:p>
          <a:p>
            <a:r>
              <a:rPr lang="en-US" sz="800" dirty="0"/>
              <a:t>**Pinellas, Hillsborough, Orange, Volusia, Osceola, Polk and Seminole Counties.</a:t>
            </a:r>
          </a:p>
          <a:p>
            <a:r>
              <a:rPr lang="en-US" sz="800" dirty="0"/>
              <a:t>Source: Florida Department of Financial Services Service of Process Database, Insurance Information Institute.</a:t>
            </a:r>
          </a:p>
        </p:txBody>
      </p:sp>
      <p:graphicFrame>
        <p:nvGraphicFramePr>
          <p:cNvPr id="27" name="Content Placeholder 26">
            <a:extLst>
              <a:ext uri="{FF2B5EF4-FFF2-40B4-BE49-F238E27FC236}">
                <a16:creationId xmlns:a16="http://schemas.microsoft.com/office/drawing/2014/main" id="{AE0E23C9-6A95-452C-B975-A6B71E073075}"/>
              </a:ext>
            </a:extLst>
          </p:cNvPr>
          <p:cNvGraphicFramePr>
            <a:graphicFrameLocks noGrp="1"/>
          </p:cNvGraphicFramePr>
          <p:nvPr>
            <p:ph sz="quarter" idx="31"/>
            <p:extLst>
              <p:ext uri="{D42A27DB-BD31-4B8C-83A1-F6EECF244321}">
                <p14:modId xmlns:p14="http://schemas.microsoft.com/office/powerpoint/2010/main" val="2027710285"/>
              </p:ext>
            </p:extLst>
          </p:nvPr>
        </p:nvGraphicFramePr>
        <p:xfrm>
          <a:off x="381000" y="1003852"/>
          <a:ext cx="8467725" cy="512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83655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54AEF-8DC2-48D7-A950-B52CED510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AOB abuse and impacts on PIP legal costs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70E5AA6B-C83B-495A-A15C-24A7E711B1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989001"/>
              </p:ext>
            </p:extLst>
          </p:nvPr>
        </p:nvGraphicFramePr>
        <p:xfrm>
          <a:off x="385763" y="1465545"/>
          <a:ext cx="8458200" cy="4459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FF9687-77A9-4ACB-BF0A-F1671A9FF31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0807" y="786355"/>
            <a:ext cx="8454009" cy="396947"/>
          </a:xfrm>
        </p:spPr>
        <p:txBody>
          <a:bodyPr/>
          <a:lstStyle/>
          <a:p>
            <a:r>
              <a:rPr lang="en-US" b="1" dirty="0"/>
              <a:t>The cost of settling claims</a:t>
            </a:r>
            <a:r>
              <a:rPr lang="en-US" dirty="0"/>
              <a:t> grew in Florida, but subsided after legislative reforms.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E86BA7-CB05-4107-96A0-A4C116E8EE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NAIC data, sourced from S&amp;P Global Market Intelligence, Insurance Information Institute.</a:t>
            </a:r>
          </a:p>
        </p:txBody>
      </p:sp>
      <p:sp>
        <p:nvSpPr>
          <p:cNvPr id="10" name="AutoShape 7">
            <a:extLst>
              <a:ext uri="{FF2B5EF4-FFF2-40B4-BE49-F238E27FC236}">
                <a16:creationId xmlns:a16="http://schemas.microsoft.com/office/drawing/2014/main" id="{F7C1736D-8D60-499F-8220-4FA0E63691E4}"/>
              </a:ext>
            </a:extLst>
          </p:cNvPr>
          <p:cNvSpPr>
            <a:spLocks noChangeArrowheads="1"/>
          </p:cNvSpPr>
          <p:nvPr/>
        </p:nvSpPr>
        <p:spPr bwMode="gray">
          <a:xfrm>
            <a:off x="3968272" y="2342367"/>
            <a:ext cx="1655915" cy="493813"/>
          </a:xfrm>
          <a:prstGeom prst="wedgeRectCallout">
            <a:avLst>
              <a:gd name="adj1" fmla="val 50359"/>
              <a:gd name="adj2" fmla="val 75089"/>
            </a:avLst>
          </a:prstGeom>
          <a:solidFill>
            <a:schemeClr val="accent1"/>
          </a:solidFill>
          <a:ln w="28575" algn="ctr">
            <a:noFill/>
            <a:miter lim="800000"/>
            <a:headEnd/>
            <a:tailEnd/>
          </a:ln>
        </p:spPr>
        <p:txBody>
          <a:bodyPr tIns="45720" bIns="45720" anchor="ctr"/>
          <a:lstStyle/>
          <a:p>
            <a:pPr algn="ctr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FFFFFF"/>
              </a:buClr>
              <a:buFont typeface="Wingdings" pitchFamily="2" charset="2"/>
              <a:buNone/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PIP reforms take effect</a:t>
            </a:r>
          </a:p>
        </p:txBody>
      </p:sp>
      <p:sp>
        <p:nvSpPr>
          <p:cNvPr id="11" name="AutoShape 7">
            <a:extLst>
              <a:ext uri="{FF2B5EF4-FFF2-40B4-BE49-F238E27FC236}">
                <a16:creationId xmlns:a16="http://schemas.microsoft.com/office/drawing/2014/main" id="{B4BDAB6B-9B97-48BF-9698-3ED6049EB816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99492" y="3253636"/>
            <a:ext cx="1808433" cy="667064"/>
          </a:xfrm>
          <a:prstGeom prst="wedgeRectCallout">
            <a:avLst>
              <a:gd name="adj1" fmla="val -33638"/>
              <a:gd name="adj2" fmla="val 75089"/>
            </a:avLst>
          </a:prstGeom>
          <a:solidFill>
            <a:schemeClr val="accent1"/>
          </a:solidFill>
          <a:ln w="28575" algn="ctr">
            <a:noFill/>
            <a:miter lim="800000"/>
            <a:headEnd/>
            <a:tailEnd/>
          </a:ln>
        </p:spPr>
        <p:txBody>
          <a:bodyPr tIns="45720" bIns="45720" anchor="ctr"/>
          <a:lstStyle/>
          <a:p>
            <a:pPr algn="ctr" eaLnBrk="0" fontAlgn="base" hangingPunct="0">
              <a:lnSpc>
                <a:spcPct val="90000"/>
              </a:lnSpc>
              <a:spcAft>
                <a:spcPct val="0"/>
              </a:spcAft>
              <a:buClr>
                <a:srgbClr val="FFFFFF"/>
              </a:buClr>
              <a:buFont typeface="Wingdings" pitchFamily="2" charset="2"/>
              <a:buNone/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Impacts of reform appear on insurer balance sheets</a:t>
            </a:r>
          </a:p>
        </p:txBody>
      </p:sp>
    </p:spTree>
    <p:extLst>
      <p:ext uri="{BB962C8B-B14F-4D97-AF65-F5344CB8AC3E}">
        <p14:creationId xmlns:p14="http://schemas.microsoft.com/office/powerpoint/2010/main" val="3932861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38E3E-F24C-4C0C-926C-827FE0006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300" y="415235"/>
            <a:ext cx="8458200" cy="950976"/>
          </a:xfrm>
        </p:spPr>
        <p:txBody>
          <a:bodyPr/>
          <a:lstStyle/>
          <a:p>
            <a:r>
              <a:rPr lang="en-US" dirty="0"/>
              <a:t>No-fault AOB lawsuits are ticking back up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120CBB9-3DBC-4BCB-80FB-56E659C4CA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3975453"/>
              </p:ext>
            </p:extLst>
          </p:nvPr>
        </p:nvGraphicFramePr>
        <p:xfrm>
          <a:off x="385763" y="1884363"/>
          <a:ext cx="8458200" cy="4040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54FFFA-1051-4B2D-9BB4-9E14B34B0BF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85491" y="969264"/>
            <a:ext cx="8454009" cy="396947"/>
          </a:xfrm>
        </p:spPr>
        <p:txBody>
          <a:bodyPr/>
          <a:lstStyle/>
          <a:p>
            <a:r>
              <a:rPr lang="en-US" dirty="0"/>
              <a:t>We can expect legal costs – and premiums – to increase soon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AB7FEB-C84B-48B7-B907-18F8362226E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Florida Department of Financial Services Service of Process Database, Insurance Information Institute.</a:t>
            </a:r>
          </a:p>
        </p:txBody>
      </p:sp>
    </p:spTree>
    <p:extLst>
      <p:ext uri="{BB962C8B-B14F-4D97-AF65-F5344CB8AC3E}">
        <p14:creationId xmlns:p14="http://schemas.microsoft.com/office/powerpoint/2010/main" val="3025642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0CFA6-E975-457E-B719-C2A2D3E7D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5491" y="415235"/>
            <a:ext cx="8458200" cy="950976"/>
          </a:xfrm>
        </p:spPr>
        <p:txBody>
          <a:bodyPr/>
          <a:lstStyle/>
          <a:p>
            <a:r>
              <a:rPr lang="en-US" sz="2500" dirty="0"/>
              <a:t>AOB abuse increases – and spreads beyond South Florida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0F540E95-FF13-4A0D-884A-1E23D14C67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5614360"/>
              </p:ext>
            </p:extLst>
          </p:nvPr>
        </p:nvGraphicFramePr>
        <p:xfrm>
          <a:off x="385763" y="1287671"/>
          <a:ext cx="8458200" cy="4636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E78C02-7516-4193-AC6F-908073FDE42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*Miami-Dade, Broward, and Palm Beach Counties. </a:t>
            </a:r>
          </a:p>
          <a:p>
            <a:r>
              <a:rPr lang="en-US" dirty="0"/>
              <a:t>Source: Florida Department of Financial Services Service of Process Database, Insurance Information Institute.</a:t>
            </a:r>
          </a:p>
        </p:txBody>
      </p:sp>
    </p:spTree>
    <p:extLst>
      <p:ext uri="{BB962C8B-B14F-4D97-AF65-F5344CB8AC3E}">
        <p14:creationId xmlns:p14="http://schemas.microsoft.com/office/powerpoint/2010/main" val="3993525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33C32-6A7A-4053-A9E5-BAFE5A3100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Abuse spread to auto glass virtually overnight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523026E5-D472-4772-A201-A942305ACF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6768389"/>
              </p:ext>
            </p:extLst>
          </p:nvPr>
        </p:nvGraphicFramePr>
        <p:xfrm>
          <a:off x="385763" y="785813"/>
          <a:ext cx="8458200" cy="51387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33666-8376-4C6A-8A8E-F6BA90CFC79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Florida Department of Financial Services Service of Process Database, Insurance Information Institute.</a:t>
            </a:r>
          </a:p>
        </p:txBody>
      </p:sp>
    </p:spTree>
    <p:extLst>
      <p:ext uri="{BB962C8B-B14F-4D97-AF65-F5344CB8AC3E}">
        <p14:creationId xmlns:p14="http://schemas.microsoft.com/office/powerpoint/2010/main" val="2152054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C5652-21B9-4B75-953C-7E5C627F8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 the problem been addressed?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FEE5E0C-2998-419E-AF1A-F5AFA64CB7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8580871"/>
              </p:ext>
            </p:extLst>
          </p:nvPr>
        </p:nvGraphicFramePr>
        <p:xfrm>
          <a:off x="385763" y="730250"/>
          <a:ext cx="8458200" cy="5194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EEDCB96-AF32-4EA8-8439-18E6970688E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*Pinellas, Hillsborough, Orange, Volusia, Osceola, Polk and Seminole Counties.</a:t>
            </a:r>
          </a:p>
          <a:p>
            <a:r>
              <a:rPr lang="en-US" dirty="0"/>
              <a:t>Source: Florida Department of Financial Services Service of Process Database, Insurance Information Institute.</a:t>
            </a:r>
          </a:p>
        </p:txBody>
      </p:sp>
    </p:spTree>
    <p:extLst>
      <p:ext uri="{BB962C8B-B14F-4D97-AF65-F5344CB8AC3E}">
        <p14:creationId xmlns:p14="http://schemas.microsoft.com/office/powerpoint/2010/main" val="387225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19B6-A60E-452F-A362-621DBB88A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auto glass abuse impacting legal costs?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61D5627E-1F08-49DE-A004-8BA90C092F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363242"/>
              </p:ext>
            </p:extLst>
          </p:nvPr>
        </p:nvGraphicFramePr>
        <p:xfrm>
          <a:off x="385763" y="854765"/>
          <a:ext cx="8458200" cy="50697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6A90DD-4A0D-42C1-9D4B-0FF510765A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Source: NAIC data, sourced from S&amp;P Global Market Intelligence, Insurance Information Institute. </a:t>
            </a:r>
          </a:p>
        </p:txBody>
      </p:sp>
    </p:spTree>
    <p:extLst>
      <p:ext uri="{BB962C8B-B14F-4D97-AF65-F5344CB8AC3E}">
        <p14:creationId xmlns:p14="http://schemas.microsoft.com/office/powerpoint/2010/main" val="2714110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19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defRPr sz="2000" b="1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marL="292608" indent="-292608">
          <a:lnSpc>
            <a:spcPct val="90000"/>
          </a:lnSpc>
          <a:spcBef>
            <a:spcPts val="1200"/>
          </a:spcBef>
          <a:buClr>
            <a:srgbClr val="337DBE"/>
          </a:buClr>
          <a:buSzPct val="77000"/>
          <a:buFont typeface="Wingdings 3" panose="05040102010807070707" pitchFamily="18" charset="2"/>
          <a:buChar char=""/>
          <a:defRPr sz="2000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Sub-section">
  <a:themeElements>
    <a:clrScheme name="Hyperlink 2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Blank">
  <a:themeElements>
    <a:clrScheme name="Hyperlink 2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Custom 121">
      <a:dk1>
        <a:srgbClr val="000000"/>
      </a:dk1>
      <a:lt1>
        <a:srgbClr val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Custom 120">
      <a:dk1>
        <a:sysClr val="windowText" lastClr="000000"/>
      </a:dk1>
      <a:lt1>
        <a:sysClr val="window" lastClr="FFFFFF"/>
      </a:lt1>
      <a:dk2>
        <a:srgbClr val="072C44"/>
      </a:dk2>
      <a:lt2>
        <a:srgbClr val="FFFFFF"/>
      </a:lt2>
      <a:accent1>
        <a:srgbClr val="337DBE"/>
      </a:accent1>
      <a:accent2>
        <a:srgbClr val="F69322"/>
      </a:accent2>
      <a:accent3>
        <a:srgbClr val="43B19E"/>
      </a:accent3>
      <a:accent4>
        <a:srgbClr val="E2B431"/>
      </a:accent4>
      <a:accent5>
        <a:srgbClr val="9A9A9A"/>
      </a:accent5>
      <a:accent6>
        <a:srgbClr val="D34D27"/>
      </a:accent6>
      <a:hlink>
        <a:srgbClr val="337DBE"/>
      </a:hlink>
      <a:folHlink>
        <a:srgbClr val="A6DCF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12704</TotalTime>
  <Words>466</Words>
  <Application>Microsoft Office PowerPoint</Application>
  <PresentationFormat>On-screen Show (4:3)</PresentationFormat>
  <Paragraphs>77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Arial Narrow</vt:lpstr>
      <vt:lpstr>Symbol</vt:lpstr>
      <vt:lpstr>Wingdings</vt:lpstr>
      <vt:lpstr>Wingdings 3</vt:lpstr>
      <vt:lpstr>Office Theme</vt:lpstr>
      <vt:lpstr>Sub-section</vt:lpstr>
      <vt:lpstr>Blank</vt:lpstr>
      <vt:lpstr>Florida’s assignment of benefits crisis</vt:lpstr>
      <vt:lpstr>Florida’s legal environment drives abuse</vt:lpstr>
      <vt:lpstr>The abuse is spreading across Florida</vt:lpstr>
      <vt:lpstr>AOB abuse and impacts on PIP legal costs</vt:lpstr>
      <vt:lpstr>No-fault AOB lawsuits are ticking back up</vt:lpstr>
      <vt:lpstr>AOB abuse increases – and spreads beyond South Florida</vt:lpstr>
      <vt:lpstr>Abuse spread to auto glass virtually overnight</vt:lpstr>
      <vt:lpstr>Has the problem been addressed?</vt:lpstr>
      <vt:lpstr>Is auto glass abuse impacting legal costs?</vt:lpstr>
      <vt:lpstr>Thank you!</vt:lpstr>
    </vt:vector>
  </TitlesOfParts>
  <Company>eSlide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P14228 - III PPT Template 4:3</dc:title>
  <dc:subject>v2007 and v2010</dc:subject>
  <dc:creator>Call @ 866-2-eSlide</dc:creator>
  <dc:description>eSlide, LLC - P14228 - III PPT Template 4:3</dc:description>
  <cp:lastModifiedBy>Lewis, Charlene</cp:lastModifiedBy>
  <cp:revision>218</cp:revision>
  <cp:lastPrinted>2019-02-01T04:07:44Z</cp:lastPrinted>
  <dcterms:created xsi:type="dcterms:W3CDTF">2011-11-02T14:24:24Z</dcterms:created>
  <dcterms:modified xsi:type="dcterms:W3CDTF">2019-02-08T13:08:52Z</dcterms:modified>
</cp:coreProperties>
</file>